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300" r:id="rId5"/>
    <p:sldId id="281" r:id="rId6"/>
    <p:sldId id="301" r:id="rId7"/>
    <p:sldId id="259" r:id="rId8"/>
    <p:sldId id="282" r:id="rId9"/>
    <p:sldId id="283" r:id="rId10"/>
    <p:sldId id="284" r:id="rId11"/>
    <p:sldId id="285" r:id="rId12"/>
    <p:sldId id="286" r:id="rId13"/>
    <p:sldId id="288" r:id="rId14"/>
    <p:sldId id="287" r:id="rId15"/>
    <p:sldId id="289" r:id="rId16"/>
    <p:sldId id="290" r:id="rId17"/>
    <p:sldId id="291" r:id="rId18"/>
    <p:sldId id="292" r:id="rId19"/>
    <p:sldId id="299" r:id="rId20"/>
    <p:sldId id="302" r:id="rId21"/>
    <p:sldId id="260" r:id="rId22"/>
    <p:sldId id="293" r:id="rId23"/>
    <p:sldId id="303" r:id="rId24"/>
    <p:sldId id="261" r:id="rId25"/>
    <p:sldId id="298" r:id="rId26"/>
    <p:sldId id="296" r:id="rId27"/>
    <p:sldId id="297" r:id="rId28"/>
    <p:sldId id="295" r:id="rId29"/>
    <p:sldId id="304" r:id="rId30"/>
    <p:sldId id="305" r:id="rId31"/>
    <p:sldId id="306" r:id="rId32"/>
    <p:sldId id="307" r:id="rId33"/>
    <p:sldId id="308" r:id="rId34"/>
    <p:sldId id="310" r:id="rId35"/>
    <p:sldId id="311" r:id="rId36"/>
    <p:sldId id="312" r:id="rId37"/>
    <p:sldId id="309" r:id="rId38"/>
    <p:sldId id="313" r:id="rId39"/>
    <p:sldId id="314" r:id="rId40"/>
    <p:sldId id="315" r:id="rId41"/>
    <p:sldId id="316" r:id="rId42"/>
    <p:sldId id="317" r:id="rId43"/>
    <p:sldId id="318" r:id="rId44"/>
    <p:sldId id="319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87" autoAdjust="0"/>
    <p:restoredTop sz="94650"/>
  </p:normalViewPr>
  <p:slideViewPr>
    <p:cSldViewPr snapToGrid="0">
      <p:cViewPr varScale="1">
        <p:scale>
          <a:sx n="89" d="100"/>
          <a:sy n="89" d="100"/>
        </p:scale>
        <p:origin x="9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719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391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939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071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180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578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17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546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112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420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21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027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60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331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429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047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3961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2328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8725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988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88948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47427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51636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03843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5636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33216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63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85412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645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464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6992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0408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97991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1865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32630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190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1589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248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63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4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</a:t>
            </a:r>
            <a:r>
              <a:rPr lang="en-US" altLang="ko" sz="2500" b="1" dirty="0">
                <a:solidFill>
                  <a:srgbClr val="19264B"/>
                </a:solidFill>
              </a:rPr>
              <a:t> CS 224n </a:t>
            </a:r>
            <a:r>
              <a:rPr lang="ko" altLang="ko-KR" sz="2500" b="1" dirty="0">
                <a:solidFill>
                  <a:srgbClr val="19264B"/>
                </a:solidFill>
              </a:rPr>
              <a:t>스터디</a:t>
            </a:r>
            <a:r>
              <a:rPr lang="en-US" altLang="ko" sz="2500" b="1" dirty="0">
                <a:solidFill>
                  <a:srgbClr val="19264B"/>
                </a:solidFill>
              </a:rPr>
              <a:t> </a:t>
            </a:r>
            <a:r>
              <a:rPr lang="ko-KR" altLang="en-US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3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02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" altLang="en-US" sz="1100" dirty="0">
                <a:solidFill>
                  <a:srgbClr val="19264B"/>
                </a:solidFill>
              </a:rPr>
              <a:t>김건호</a:t>
            </a:r>
            <a:r>
              <a:rPr lang="en-US" altLang="ko" sz="1100" dirty="0">
                <a:solidFill>
                  <a:srgbClr val="19264B"/>
                </a:solidFill>
              </a:rPr>
              <a:t>,</a:t>
            </a:r>
            <a:r>
              <a:rPr lang="ko-KR" altLang="en-US" sz="1100" dirty="0">
                <a:solidFill>
                  <a:srgbClr val="19264B"/>
                </a:solidFill>
              </a:rPr>
              <a:t> 최동욱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3D66C-105B-7F74-221D-8450817B02CE}"/>
              </a:ext>
            </a:extLst>
          </p:cNvPr>
          <p:cNvGrpSpPr/>
          <p:nvPr/>
        </p:nvGrpSpPr>
        <p:grpSpPr>
          <a:xfrm>
            <a:off x="4146503" y="306875"/>
            <a:ext cx="4483744" cy="4260461"/>
            <a:chOff x="1713181" y="1714158"/>
            <a:chExt cx="3189263" cy="30272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839AEE-0101-5BED-6D9E-737893EC3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3006" y="1714158"/>
              <a:ext cx="3109438" cy="30272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418C61-214D-A67E-E3E9-27D3EED156E2}"/>
                </a:ext>
              </a:extLst>
            </p:cNvPr>
            <p:cNvSpPr txBox="1"/>
            <p:nvPr/>
          </p:nvSpPr>
          <p:spPr>
            <a:xfrm>
              <a:off x="1713181" y="1741569"/>
              <a:ext cx="11811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7852F-C18A-1971-EFFD-7176F4CEAE6D}"/>
              </a:ext>
            </a:extLst>
          </p:cNvPr>
          <p:cNvSpPr txBox="1"/>
          <p:nvPr/>
        </p:nvSpPr>
        <p:spPr>
          <a:xfrm>
            <a:off x="1542003" y="1283111"/>
            <a:ext cx="2716713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Input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Embedding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Hidden state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Output</a:t>
            </a:r>
            <a:endParaRPr lang="ko-KR" altLang="en-US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6A9EF4-C610-CF91-2D39-61B494111A78}"/>
              </a:ext>
            </a:extLst>
          </p:cNvPr>
          <p:cNvSpPr/>
          <p:nvPr/>
        </p:nvSpPr>
        <p:spPr>
          <a:xfrm>
            <a:off x="5236835" y="4156104"/>
            <a:ext cx="2707015" cy="411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2464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3D66C-105B-7F74-221D-8450817B02CE}"/>
              </a:ext>
            </a:extLst>
          </p:cNvPr>
          <p:cNvGrpSpPr/>
          <p:nvPr/>
        </p:nvGrpSpPr>
        <p:grpSpPr>
          <a:xfrm>
            <a:off x="4146503" y="306875"/>
            <a:ext cx="4483744" cy="4260461"/>
            <a:chOff x="1713181" y="1714158"/>
            <a:chExt cx="3189263" cy="30272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839AEE-0101-5BED-6D9E-737893EC3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3006" y="1714158"/>
              <a:ext cx="3109438" cy="30272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418C61-214D-A67E-E3E9-27D3EED156E2}"/>
                </a:ext>
              </a:extLst>
            </p:cNvPr>
            <p:cNvSpPr txBox="1"/>
            <p:nvPr/>
          </p:nvSpPr>
          <p:spPr>
            <a:xfrm>
              <a:off x="1713181" y="1741569"/>
              <a:ext cx="11811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7852F-C18A-1971-EFFD-7176F4CEAE6D}"/>
              </a:ext>
            </a:extLst>
          </p:cNvPr>
          <p:cNvSpPr txBox="1"/>
          <p:nvPr/>
        </p:nvSpPr>
        <p:spPr>
          <a:xfrm>
            <a:off x="1542003" y="1283111"/>
            <a:ext cx="2716713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Input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Embedding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Hidden state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Output</a:t>
            </a:r>
            <a:endParaRPr lang="ko-KR" altLang="en-US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CABE73-F093-1145-A97C-81C980980268}"/>
              </a:ext>
            </a:extLst>
          </p:cNvPr>
          <p:cNvSpPr/>
          <p:nvPr/>
        </p:nvSpPr>
        <p:spPr>
          <a:xfrm>
            <a:off x="4976749" y="3124200"/>
            <a:ext cx="2967101" cy="965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4245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3D66C-105B-7F74-221D-8450817B02CE}"/>
              </a:ext>
            </a:extLst>
          </p:cNvPr>
          <p:cNvGrpSpPr/>
          <p:nvPr/>
        </p:nvGrpSpPr>
        <p:grpSpPr>
          <a:xfrm>
            <a:off x="4146503" y="306875"/>
            <a:ext cx="4483744" cy="4260461"/>
            <a:chOff x="1713181" y="1714158"/>
            <a:chExt cx="3189263" cy="30272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839AEE-0101-5BED-6D9E-737893EC3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3006" y="1714158"/>
              <a:ext cx="3109438" cy="30272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418C61-214D-A67E-E3E9-27D3EED156E2}"/>
                </a:ext>
              </a:extLst>
            </p:cNvPr>
            <p:cNvSpPr txBox="1"/>
            <p:nvPr/>
          </p:nvSpPr>
          <p:spPr>
            <a:xfrm>
              <a:off x="1713181" y="1741569"/>
              <a:ext cx="11811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7852F-C18A-1971-EFFD-7176F4CEAE6D}"/>
              </a:ext>
            </a:extLst>
          </p:cNvPr>
          <p:cNvSpPr txBox="1"/>
          <p:nvPr/>
        </p:nvSpPr>
        <p:spPr>
          <a:xfrm>
            <a:off x="1542003" y="1283111"/>
            <a:ext cx="2716713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Input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Embedding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Hidden state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Output</a:t>
            </a:r>
            <a:endParaRPr lang="ko-KR" altLang="en-US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57296E-337F-510A-0ED5-EFC04DD0C6B7}"/>
              </a:ext>
            </a:extLst>
          </p:cNvPr>
          <p:cNvSpPr/>
          <p:nvPr/>
        </p:nvSpPr>
        <p:spPr>
          <a:xfrm>
            <a:off x="4323445" y="1919288"/>
            <a:ext cx="3620405" cy="1000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6913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AFC534-7B3F-5AFA-AE3E-F922DF9E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53" b="2636"/>
          <a:stretch/>
        </p:blipFill>
        <p:spPr>
          <a:xfrm>
            <a:off x="3210963" y="1028700"/>
            <a:ext cx="4073759" cy="22021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212D2D-2E78-F82A-8445-E48803C048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" r="52218" b="87501"/>
          <a:stretch/>
        </p:blipFill>
        <p:spPr>
          <a:xfrm>
            <a:off x="3420278" y="3319268"/>
            <a:ext cx="3639888" cy="42484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1B976F8-E2BC-BA5C-249F-8E2C2A1D55D7}"/>
              </a:ext>
            </a:extLst>
          </p:cNvPr>
          <p:cNvCxnSpPr>
            <a:cxnSpLocks/>
          </p:cNvCxnSpPr>
          <p:nvPr/>
        </p:nvCxnSpPr>
        <p:spPr>
          <a:xfrm flipV="1">
            <a:off x="4686300" y="3802380"/>
            <a:ext cx="228600" cy="449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1C658EF-11D1-39D3-012D-0D3E5EFD43F2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019800" y="3802380"/>
            <a:ext cx="78104" cy="449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AAEA2F1-B374-7C07-20EB-37537EF78AE5}"/>
              </a:ext>
            </a:extLst>
          </p:cNvPr>
          <p:cNvSpPr txBox="1"/>
          <p:nvPr/>
        </p:nvSpPr>
        <p:spPr>
          <a:xfrm>
            <a:off x="5299710" y="4251960"/>
            <a:ext cx="1596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Embedded Input of time step </a:t>
            </a:r>
            <a:r>
              <a:rPr lang="en-US" altLang="ko-KR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</a:t>
            </a:r>
            <a:endParaRPr lang="ko-KR" altLang="en-US" sz="12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2168E-3B13-9319-521C-F4F42CFE3947}"/>
              </a:ext>
            </a:extLst>
          </p:cNvPr>
          <p:cNvSpPr txBox="1"/>
          <p:nvPr/>
        </p:nvSpPr>
        <p:spPr>
          <a:xfrm>
            <a:off x="3855720" y="4251959"/>
            <a:ext cx="1329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Hidden state of time step </a:t>
            </a:r>
            <a:r>
              <a:rPr lang="en-US" altLang="ko-KR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t-1</a:t>
            </a:r>
            <a:endParaRPr lang="ko-KR" altLang="en-US" sz="12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F820F58-34B6-CBF2-846E-C3FA7234DC74}"/>
              </a:ext>
            </a:extLst>
          </p:cNvPr>
          <p:cNvCxnSpPr>
            <a:cxnSpLocks/>
          </p:cNvCxnSpPr>
          <p:nvPr/>
        </p:nvCxnSpPr>
        <p:spPr>
          <a:xfrm flipV="1">
            <a:off x="3358503" y="3802380"/>
            <a:ext cx="228600" cy="449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8F226B-5B38-24B1-B0BF-85B9237359FA}"/>
              </a:ext>
            </a:extLst>
          </p:cNvPr>
          <p:cNvSpPr txBox="1"/>
          <p:nvPr/>
        </p:nvSpPr>
        <p:spPr>
          <a:xfrm>
            <a:off x="2527923" y="4251959"/>
            <a:ext cx="1329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Hidden state of time step </a:t>
            </a:r>
            <a:r>
              <a:rPr lang="en-US" altLang="ko-KR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</a:t>
            </a:r>
            <a:endParaRPr lang="ko-KR" altLang="en-US" sz="12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49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3D66C-105B-7F74-221D-8450817B02CE}"/>
              </a:ext>
            </a:extLst>
          </p:cNvPr>
          <p:cNvGrpSpPr/>
          <p:nvPr/>
        </p:nvGrpSpPr>
        <p:grpSpPr>
          <a:xfrm>
            <a:off x="4146503" y="306875"/>
            <a:ext cx="4483744" cy="4260461"/>
            <a:chOff x="1713181" y="1714158"/>
            <a:chExt cx="3189263" cy="30272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839AEE-0101-5BED-6D9E-737893EC3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3006" y="1714158"/>
              <a:ext cx="3109438" cy="30272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418C61-214D-A67E-E3E9-27D3EED156E2}"/>
                </a:ext>
              </a:extLst>
            </p:cNvPr>
            <p:cNvSpPr txBox="1"/>
            <p:nvPr/>
          </p:nvSpPr>
          <p:spPr>
            <a:xfrm>
              <a:off x="1713181" y="1741569"/>
              <a:ext cx="11811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7852F-C18A-1971-EFFD-7176F4CEAE6D}"/>
              </a:ext>
            </a:extLst>
          </p:cNvPr>
          <p:cNvSpPr txBox="1"/>
          <p:nvPr/>
        </p:nvSpPr>
        <p:spPr>
          <a:xfrm>
            <a:off x="1542003" y="1283111"/>
            <a:ext cx="2716713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Input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Embedding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Hidden state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Output</a:t>
            </a:r>
            <a:endParaRPr lang="ko-KR" altLang="en-US" sz="18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9DFC40-156E-035D-5891-482078431272}"/>
              </a:ext>
            </a:extLst>
          </p:cNvPr>
          <p:cNvSpPr/>
          <p:nvPr/>
        </p:nvSpPr>
        <p:spPr>
          <a:xfrm>
            <a:off x="6291263" y="345453"/>
            <a:ext cx="2338984" cy="1278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1286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992CE-96A1-62DF-2408-369CBE50FC65}"/>
              </a:ext>
            </a:extLst>
          </p:cNvPr>
          <p:cNvGrpSpPr/>
          <p:nvPr/>
        </p:nvGrpSpPr>
        <p:grpSpPr>
          <a:xfrm>
            <a:off x="2192255" y="947857"/>
            <a:ext cx="5734850" cy="3569906"/>
            <a:chOff x="2192255" y="947857"/>
            <a:chExt cx="5734850" cy="35699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229E698-E20A-387F-F558-5439EA358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2255" y="1116863"/>
              <a:ext cx="5734850" cy="34009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C76ABB6-F3D2-BDB4-BC72-B06D6DDB9613}"/>
                </a:ext>
              </a:extLst>
            </p:cNvPr>
            <p:cNvSpPr txBox="1"/>
            <p:nvPr/>
          </p:nvSpPr>
          <p:spPr>
            <a:xfrm>
              <a:off x="3817620" y="947857"/>
              <a:ext cx="257075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024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611D2A-461F-FF2B-701C-D14414FCB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983" y="1594791"/>
            <a:ext cx="5671372" cy="2268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31E64F-EDDD-8442-40E6-6B51E7D86E55}"/>
              </a:ext>
            </a:extLst>
          </p:cNvPr>
          <p:cNvSpPr txBox="1"/>
          <p:nvPr/>
        </p:nvSpPr>
        <p:spPr>
          <a:xfrm>
            <a:off x="4069593" y="3936023"/>
            <a:ext cx="208415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Sequence tagging</a:t>
            </a:r>
          </a:p>
        </p:txBody>
      </p:sp>
    </p:spTree>
    <p:extLst>
      <p:ext uri="{BB962C8B-B14F-4D97-AF65-F5344CB8AC3E}">
        <p14:creationId xmlns:p14="http://schemas.microsoft.com/office/powerpoint/2010/main" val="3557927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6F1681-D578-E0B2-17E5-8803AE242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700" y="1158888"/>
            <a:ext cx="4432880" cy="2950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96D879-857C-0710-3C46-549D4FBB5BE3}"/>
              </a:ext>
            </a:extLst>
          </p:cNvPr>
          <p:cNvSpPr txBox="1"/>
          <p:nvPr/>
        </p:nvSpPr>
        <p:spPr>
          <a:xfrm>
            <a:off x="3803360" y="4109524"/>
            <a:ext cx="257556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Sentence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90456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3D8BC3-E3D3-0057-62FB-775C8EA36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21" y="1067099"/>
            <a:ext cx="4337546" cy="32309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786BBC-2966-7769-20FB-73A694CF40F8}"/>
              </a:ext>
            </a:extLst>
          </p:cNvPr>
          <p:cNvSpPr txBox="1"/>
          <p:nvPr/>
        </p:nvSpPr>
        <p:spPr>
          <a:xfrm>
            <a:off x="4144854" y="4298046"/>
            <a:ext cx="178308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a typeface="나눔고딕OTF" panose="020D0604000000000000" pitchFamily="34" charset="-127"/>
              </a:rPr>
              <a:t>Generating text</a:t>
            </a:r>
            <a:endParaRPr lang="en-US" altLang="ko-KR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38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7852F-C18A-1971-EFFD-7176F4CEAE6D}"/>
              </a:ext>
            </a:extLst>
          </p:cNvPr>
          <p:cNvSpPr txBox="1"/>
          <p:nvPr/>
        </p:nvSpPr>
        <p:spPr>
          <a:xfrm>
            <a:off x="1542003" y="1283111"/>
            <a:ext cx="4279677" cy="218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한계 존재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1. Vanishing and exploding gradients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2. Slow computation (sequential) 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3. Long-term dependencies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-&gt; LSTMs</a:t>
            </a:r>
          </a:p>
        </p:txBody>
      </p:sp>
    </p:spTree>
    <p:extLst>
      <p:ext uri="{BB962C8B-B14F-4D97-AF65-F5344CB8AC3E}">
        <p14:creationId xmlns:p14="http://schemas.microsoft.com/office/powerpoint/2010/main" val="325547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이곳에 만나서 찍은 사진을 넣어주세요.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(비대면일 경우엔 화면 캡쳐 이용)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얼굴이 나오게 찍어주셔야 합니다:D</a:t>
            </a: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AI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학과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21 </a:t>
            </a:r>
            <a:r>
              <a:rPr lang="ko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김</a:t>
            </a:r>
            <a:r>
              <a:rPr lang="ko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건호</a:t>
            </a: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소프트웨어학과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19 </a:t>
            </a:r>
            <a:r>
              <a:rPr lang="ko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설지환</a:t>
            </a: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소프트웨어학과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18 </a:t>
            </a:r>
            <a:r>
              <a:rPr lang="ko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원동연</a:t>
            </a: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소프트웨어학과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19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최동욱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6BD48A-D927-D08F-A17F-2D08D4227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82" r="9722"/>
          <a:stretch/>
        </p:blipFill>
        <p:spPr>
          <a:xfrm rot="5400000">
            <a:off x="2046364" y="1001638"/>
            <a:ext cx="3393372" cy="395828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Variation of RNNs</a:t>
            </a:r>
          </a:p>
        </p:txBody>
      </p:sp>
    </p:spTree>
    <p:extLst>
      <p:ext uri="{BB962C8B-B14F-4D97-AF65-F5344CB8AC3E}">
        <p14:creationId xmlns:p14="http://schemas.microsoft.com/office/powerpoint/2010/main" val="1674576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Variation of 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 descr="텍스트, 도표, 라인, 폰트이(가) 표시된 사진&#10;&#10;자동 생성된 설명">
            <a:extLst>
              <a:ext uri="{FF2B5EF4-FFF2-40B4-BE49-F238E27FC236}">
                <a16:creationId xmlns:a16="http://schemas.microsoft.com/office/drawing/2014/main" id="{8F2EE530-1361-C915-C371-38A59FC3C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057" y="1535938"/>
            <a:ext cx="4806023" cy="3199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649950-7AA4-8022-0278-3B2F5FA39943}"/>
              </a:ext>
            </a:extLst>
          </p:cNvPr>
          <p:cNvSpPr txBox="1"/>
          <p:nvPr/>
        </p:nvSpPr>
        <p:spPr>
          <a:xfrm>
            <a:off x="2631663" y="954093"/>
            <a:ext cx="271671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Bidirectional RNNs</a:t>
            </a:r>
            <a:endParaRPr lang="ko-KR" altLang="en-US" sz="18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235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Variation of 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49950-7AA4-8022-0278-3B2F5FA39943}"/>
              </a:ext>
            </a:extLst>
          </p:cNvPr>
          <p:cNvSpPr txBox="1"/>
          <p:nvPr/>
        </p:nvSpPr>
        <p:spPr>
          <a:xfrm>
            <a:off x="2235423" y="954093"/>
            <a:ext cx="271671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GRU</a:t>
            </a:r>
            <a:endParaRPr lang="ko-KR" altLang="en-US" sz="18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" name="그림 2" descr="도표, 기술 도면, 스케치, 평면도이(가) 표시된 사진&#10;&#10;자동 생성된 설명">
            <a:extLst>
              <a:ext uri="{FF2B5EF4-FFF2-40B4-BE49-F238E27FC236}">
                <a16:creationId xmlns:a16="http://schemas.microsoft.com/office/drawing/2014/main" id="{BC87CC76-E03F-2F6B-8DD6-C843CA391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423" y="1535938"/>
            <a:ext cx="5654040" cy="31768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2901507-3FA3-5C8B-0CFE-DF5B65442587}"/>
              </a:ext>
            </a:extLst>
          </p:cNvPr>
          <p:cNvSpPr/>
          <p:nvPr/>
        </p:nvSpPr>
        <p:spPr>
          <a:xfrm>
            <a:off x="5445443" y="1535938"/>
            <a:ext cx="2319337" cy="1321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437BD4-2CB4-B90E-19E3-BB5FFEB9DF0A}"/>
              </a:ext>
            </a:extLst>
          </p:cNvPr>
          <p:cNvSpPr/>
          <p:nvPr/>
        </p:nvSpPr>
        <p:spPr>
          <a:xfrm>
            <a:off x="2220171" y="1535938"/>
            <a:ext cx="2319337" cy="1321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2349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LSTMs</a:t>
            </a:r>
          </a:p>
        </p:txBody>
      </p:sp>
    </p:spTree>
    <p:extLst>
      <p:ext uri="{BB962C8B-B14F-4D97-AF65-F5344CB8AC3E}">
        <p14:creationId xmlns:p14="http://schemas.microsoft.com/office/powerpoint/2010/main" val="774475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LSTMs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A8E0E1-51A1-7EC2-FFE3-28C5670847E3}"/>
              </a:ext>
            </a:extLst>
          </p:cNvPr>
          <p:cNvSpPr txBox="1"/>
          <p:nvPr/>
        </p:nvSpPr>
        <p:spPr>
          <a:xfrm>
            <a:off x="1987501" y="1081793"/>
            <a:ext cx="555439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Long Short-Term Memory RNNs (LSTMs)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Hidden state + Cell state (</a:t>
            </a: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read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erase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write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</a:p>
        </p:txBody>
      </p:sp>
      <p:pic>
        <p:nvPicPr>
          <p:cNvPr id="4" name="그림 3" descr="도표, 스크린샷, 라인, 만화 영화이(가) 표시된 사진&#10;&#10;자동 생성된 설명">
            <a:extLst>
              <a:ext uri="{FF2B5EF4-FFF2-40B4-BE49-F238E27FC236}">
                <a16:creationId xmlns:a16="http://schemas.microsoft.com/office/drawing/2014/main" id="{C2B30F2D-23F2-CB42-CA39-DA4B97F5F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213" y="2080208"/>
            <a:ext cx="5723688" cy="232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1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LSTMs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A8E0E1-51A1-7EC2-FFE3-28C5670847E3}"/>
              </a:ext>
            </a:extLst>
          </p:cNvPr>
          <p:cNvSpPr txBox="1"/>
          <p:nvPr/>
        </p:nvSpPr>
        <p:spPr>
          <a:xfrm>
            <a:off x="1987501" y="1081793"/>
            <a:ext cx="555439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Long Short-Term Memory RNNs (LSTMs)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Hidden state + Cell state (</a:t>
            </a: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read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erase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write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38B8C-E363-A001-9295-32A64EC44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439" y="2206837"/>
            <a:ext cx="5104364" cy="274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97F01E-B7A4-E04E-14CB-A6196A438CE5}"/>
              </a:ext>
            </a:extLst>
          </p:cNvPr>
          <p:cNvSpPr/>
          <p:nvPr/>
        </p:nvSpPr>
        <p:spPr>
          <a:xfrm>
            <a:off x="4096596" y="3705062"/>
            <a:ext cx="1460289" cy="2857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9529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LSTMs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81F60-1D94-A192-8483-C8B87F25E6A5}"/>
              </a:ext>
            </a:extLst>
          </p:cNvPr>
          <p:cNvSpPr txBox="1"/>
          <p:nvPr/>
        </p:nvSpPr>
        <p:spPr>
          <a:xfrm>
            <a:off x="1623729" y="982733"/>
            <a:ext cx="146435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Forget Gate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DE02EA-713C-B151-2B99-A896FF4B1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42" y="1559951"/>
            <a:ext cx="1828735" cy="21470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7BEA8C-932B-D2F1-AEC2-6B6FCE36F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518" y="1563832"/>
            <a:ext cx="2018520" cy="21432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5986A5-9EA6-94CA-C576-E1ED1E095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3786" y="1559951"/>
            <a:ext cx="1963102" cy="22177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EEE00D-C9B1-1A1C-84B9-D8077497154A}"/>
              </a:ext>
            </a:extLst>
          </p:cNvPr>
          <p:cNvSpPr txBox="1"/>
          <p:nvPr/>
        </p:nvSpPr>
        <p:spPr>
          <a:xfrm>
            <a:off x="4291598" y="982733"/>
            <a:ext cx="146435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Input Gate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CAA7E-B525-333F-6FA7-8A6E503B1E46}"/>
              </a:ext>
            </a:extLst>
          </p:cNvPr>
          <p:cNvSpPr txBox="1"/>
          <p:nvPr/>
        </p:nvSpPr>
        <p:spPr>
          <a:xfrm>
            <a:off x="7056312" y="982486"/>
            <a:ext cx="1658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New Memory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D9DBBC-D617-F2AC-B7C1-90AE1BAC217A}"/>
                  </a:ext>
                </a:extLst>
              </p:cNvPr>
              <p:cNvSpPr txBox="1"/>
              <p:nvPr/>
            </p:nvSpPr>
            <p:spPr>
              <a:xfrm>
                <a:off x="1508760" y="4047783"/>
                <a:ext cx="7563867" cy="47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800" dirty="0">
                    <a:ea typeface="나눔고딕OTF" panose="020D0604000000000000" pitchFamily="34" charset="-127"/>
                  </a:rPr>
                  <a:t>모</a:t>
                </a:r>
                <a14:m>
                  <m:oMath xmlns:m="http://schemas.openxmlformats.org/officeDocument/2006/math">
                    <m:r>
                      <a:rPr lang="ko-KR" altLang="en-US" sz="1800" b="0" i="1" dirty="0" smtClean="0"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두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 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h</m:t>
                    </m:r>
                    <m:d>
                      <m:d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  <m:t>𝑡</m:t>
                        </m:r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  <a:ea typeface="나눔고딕OTF" panose="020D0604000000000000" pitchFamily="34" charset="-127"/>
                          </a:rPr>
                          <m:t>−1</m:t>
                        </m:r>
                      </m:e>
                    </m:d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 &amp; 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𝑥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(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𝑡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나눔고딕OTF" panose="020D0604000000000000" pitchFamily="34" charset="-127"/>
                      </a:rPr>
                      <m:t>)</m:t>
                    </m:r>
                  </m:oMath>
                </a14:m>
                <a:r>
                  <a:rPr lang="en-US" altLang="ko-KR" sz="18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 </a:t>
                </a:r>
                <a:r>
                  <a:rPr lang="ko-KR" altLang="en-US" sz="18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에 각기 다른 </a:t>
                </a:r>
                <a:r>
                  <a:rPr lang="en-US" altLang="ko-KR" sz="18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weights(parameters)</a:t>
                </a:r>
                <a:r>
                  <a:rPr lang="ko-KR" altLang="en-US" sz="18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가 곱해져 값 산출</a:t>
                </a:r>
                <a:endParaRPr lang="en-US" altLang="ko-KR" sz="18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D9DBBC-D617-F2AC-B7C1-90AE1BAC2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4047783"/>
                <a:ext cx="7563867" cy="473206"/>
              </a:xfrm>
              <a:prstGeom prst="rect">
                <a:avLst/>
              </a:prstGeom>
              <a:blipFill>
                <a:blip r:embed="rId7"/>
                <a:stretch>
                  <a:fillRect l="-726" b="-205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589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LSTMs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A8E0E1-51A1-7EC2-FFE3-28C5670847E3}"/>
              </a:ext>
            </a:extLst>
          </p:cNvPr>
          <p:cNvSpPr txBox="1"/>
          <p:nvPr/>
        </p:nvSpPr>
        <p:spPr>
          <a:xfrm>
            <a:off x="1623729" y="2323853"/>
            <a:ext cx="146435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Forget Gate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3C0CA4-F82B-BFDF-27DA-8B21B4763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42" y="2901071"/>
            <a:ext cx="1828735" cy="21470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C71063-8688-0195-7ED4-6DA76FFC2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518" y="2904952"/>
            <a:ext cx="2018520" cy="21432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13B435-D877-F5A7-E423-4AF7D542C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3786" y="2901071"/>
            <a:ext cx="1963102" cy="2217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589D66-E31F-33CB-A69A-E49D53625B2C}"/>
              </a:ext>
            </a:extLst>
          </p:cNvPr>
          <p:cNvSpPr txBox="1"/>
          <p:nvPr/>
        </p:nvSpPr>
        <p:spPr>
          <a:xfrm>
            <a:off x="4291598" y="2323853"/>
            <a:ext cx="146435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Input Gate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644004-73D1-0F32-98C5-5D275A3363DB}"/>
              </a:ext>
            </a:extLst>
          </p:cNvPr>
          <p:cNvSpPr txBox="1"/>
          <p:nvPr/>
        </p:nvSpPr>
        <p:spPr>
          <a:xfrm>
            <a:off x="7056312" y="2323606"/>
            <a:ext cx="1658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New Memory Generation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EB0309B-94EA-CFEE-2F38-446C5B370CB5}"/>
              </a:ext>
            </a:extLst>
          </p:cNvPr>
          <p:cNvCxnSpPr>
            <a:cxnSpLocks/>
          </p:cNvCxnSpPr>
          <p:nvPr/>
        </p:nvCxnSpPr>
        <p:spPr>
          <a:xfrm flipV="1">
            <a:off x="2355909" y="1483321"/>
            <a:ext cx="1232101" cy="901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DDFA07-982D-80BE-FD1C-C74821B3537A}"/>
              </a:ext>
            </a:extLst>
          </p:cNvPr>
          <p:cNvCxnSpPr>
            <a:cxnSpLocks/>
          </p:cNvCxnSpPr>
          <p:nvPr/>
        </p:nvCxnSpPr>
        <p:spPr>
          <a:xfrm flipH="1" flipV="1">
            <a:off x="4568231" y="1464398"/>
            <a:ext cx="388595" cy="9204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B86807D-A210-9CE0-88B9-CBAE89918A50}"/>
              </a:ext>
            </a:extLst>
          </p:cNvPr>
          <p:cNvCxnSpPr>
            <a:cxnSpLocks/>
          </p:cNvCxnSpPr>
          <p:nvPr/>
        </p:nvCxnSpPr>
        <p:spPr>
          <a:xfrm flipH="1" flipV="1">
            <a:off x="5420976" y="1464398"/>
            <a:ext cx="2464361" cy="9170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50CFBD-AE9D-F871-0E6C-60066EC416B2}"/>
              </a:ext>
            </a:extLst>
          </p:cNvPr>
          <p:cNvSpPr txBox="1"/>
          <p:nvPr/>
        </p:nvSpPr>
        <p:spPr>
          <a:xfrm>
            <a:off x="3550367" y="1089998"/>
            <a:ext cx="46415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f(t)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F6CFF4-4C83-D1DA-5333-0D034DB028DF}"/>
              </a:ext>
            </a:extLst>
          </p:cNvPr>
          <p:cNvSpPr txBox="1"/>
          <p:nvPr/>
        </p:nvSpPr>
        <p:spPr>
          <a:xfrm>
            <a:off x="4336156" y="1089998"/>
            <a:ext cx="46415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i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27AD78-D53E-6986-D7FF-B780CFA1F208}"/>
                  </a:ext>
                </a:extLst>
              </p:cNvPr>
              <p:cNvSpPr txBox="1"/>
              <p:nvPr/>
            </p:nvSpPr>
            <p:spPr>
              <a:xfrm>
                <a:off x="4956825" y="1080323"/>
                <a:ext cx="46415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고딕OTF" panose="020D0604000000000000" pitchFamily="34" charset="-127"/>
                            </a:rPr>
                          </m:ctrlPr>
                        </m:acc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고딕OTF" panose="020D0604000000000000" pitchFamily="34" charset="-127"/>
                            </a:rPr>
                            <m:t>𝑐</m:t>
                          </m:r>
                        </m:e>
                      </m:acc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고딕OTF" panose="020D0604000000000000" pitchFamily="34" charset="-127"/>
                        </a:rPr>
                        <m:t>(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고딕OTF" panose="020D0604000000000000" pitchFamily="34" charset="-127"/>
                        </a:rPr>
                        <m:t>𝑡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고딕OTF" panose="020D0604000000000000" pitchFamily="34" charset="-127"/>
                        </a:rPr>
                        <m:t>) </m:t>
                      </m:r>
                    </m:oMath>
                  </m:oMathPara>
                </a14:m>
                <a:endParaRPr lang="en-US" altLang="ko-KR" sz="18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27AD78-D53E-6986-D7FF-B780CFA1F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825" y="1080323"/>
                <a:ext cx="464151" cy="507831"/>
              </a:xfrm>
              <a:prstGeom prst="rect">
                <a:avLst/>
              </a:prstGeom>
              <a:blipFill>
                <a:blip r:embed="rId7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923E8E6-2D49-4BB9-E4D2-86932CBCB6B9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1177619" y="1326601"/>
            <a:ext cx="1400520" cy="152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60A9838-EF60-1C18-8610-4342FFEED5A3}"/>
              </a:ext>
            </a:extLst>
          </p:cNvPr>
          <p:cNvSpPr txBox="1"/>
          <p:nvPr/>
        </p:nvSpPr>
        <p:spPr>
          <a:xfrm>
            <a:off x="2578139" y="1089998"/>
            <a:ext cx="73327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c(t-1)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450079-B756-DF03-A97B-0A8505548A6F}"/>
                  </a:ext>
                </a:extLst>
              </p:cNvPr>
              <p:cNvSpPr txBox="1"/>
              <p:nvPr/>
            </p:nvSpPr>
            <p:spPr>
              <a:xfrm>
                <a:off x="3228729" y="1089434"/>
                <a:ext cx="4641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  <a:ea typeface="나눔고딕OTF" panose="020D0604000000000000" pitchFamily="34" charset="-127"/>
                        </a:rPr>
                        <m:t>˚</m:t>
                      </m:r>
                    </m:oMath>
                  </m:oMathPara>
                </a14:m>
                <a:endParaRPr lang="en-US" altLang="ko-KR" sz="24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450079-B756-DF03-A97B-0A8505548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729" y="1089434"/>
                <a:ext cx="464151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8E65ED1-0666-0840-EB22-0678E11F05CA}"/>
                  </a:ext>
                </a:extLst>
              </p:cNvPr>
              <p:cNvSpPr txBox="1"/>
              <p:nvPr/>
            </p:nvSpPr>
            <p:spPr>
              <a:xfrm>
                <a:off x="4646491" y="1093771"/>
                <a:ext cx="4641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  <a:ea typeface="나눔고딕OTF" panose="020D0604000000000000" pitchFamily="34" charset="-127"/>
                        </a:rPr>
                        <m:t>˚</m:t>
                      </m:r>
                    </m:oMath>
                  </m:oMathPara>
                </a14:m>
                <a:endParaRPr lang="en-US" altLang="ko-KR" sz="24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8E65ED1-0666-0840-EB22-0678E11F0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491" y="1093771"/>
                <a:ext cx="464151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265BFA-4F01-6012-1876-E02A4C6EC0E3}"/>
                  </a:ext>
                </a:extLst>
              </p:cNvPr>
              <p:cNvSpPr txBox="1"/>
              <p:nvPr/>
            </p:nvSpPr>
            <p:spPr>
              <a:xfrm>
                <a:off x="3964878" y="1105352"/>
                <a:ext cx="4641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OTF" panose="020D0604000000000000" pitchFamily="34" charset="-127"/>
                        </a:rPr>
                        <m:t>+</m:t>
                      </m:r>
                    </m:oMath>
                  </m:oMathPara>
                </a14:m>
                <a:endParaRPr lang="en-US" altLang="ko-KR" sz="16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265BFA-4F01-6012-1876-E02A4C6EC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878" y="1105352"/>
                <a:ext cx="46415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AEA646A-749F-E013-5531-012F8AC28FE1}"/>
                  </a:ext>
                </a:extLst>
              </p:cNvPr>
              <p:cNvSpPr txBox="1"/>
              <p:nvPr/>
            </p:nvSpPr>
            <p:spPr>
              <a:xfrm>
                <a:off x="5397861" y="1111045"/>
                <a:ext cx="9560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OTF" panose="020D0604000000000000" pitchFamily="34" charset="-127"/>
                        </a:rPr>
                        <m:t>= 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OTF" panose="020D0604000000000000" pitchFamily="34" charset="-127"/>
                        </a:rPr>
                        <m:t>𝑐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OTF" panose="020D0604000000000000" pitchFamily="34" charset="-127"/>
                        </a:rPr>
                        <m:t>(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OTF" panose="020D0604000000000000" pitchFamily="34" charset="-127"/>
                        </a:rPr>
                        <m:t>𝑡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OTF" panose="020D0604000000000000" pitchFamily="34" charset="-127"/>
                        </a:rPr>
                        <m:t>)</m:t>
                      </m:r>
                    </m:oMath>
                  </m:oMathPara>
                </a14:m>
                <a:endParaRPr lang="en-US" altLang="ko-KR" sz="16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AEA646A-749F-E013-5531-012F8AC28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861" y="1111045"/>
                <a:ext cx="95600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3A8417F-E2CF-BC42-9A59-FD50E23AD6A8}"/>
              </a:ext>
            </a:extLst>
          </p:cNvPr>
          <p:cNvSpPr txBox="1"/>
          <p:nvPr/>
        </p:nvSpPr>
        <p:spPr>
          <a:xfrm>
            <a:off x="1718603" y="1632941"/>
            <a:ext cx="111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c(t-1)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얼마나 잊을지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CDC3EF-A5A9-BF88-DF34-5EAC26DF84CE}"/>
              </a:ext>
            </a:extLst>
          </p:cNvPr>
          <p:cNvSpPr txBox="1"/>
          <p:nvPr/>
        </p:nvSpPr>
        <p:spPr>
          <a:xfrm>
            <a:off x="3135056" y="1810182"/>
            <a:ext cx="1758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최종 메모리 생성에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x(t)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얼마나 보존할지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FFAFE-91DF-20B1-251C-E6F0663D666F}"/>
              </a:ext>
            </a:extLst>
          </p:cNvPr>
          <p:cNvSpPr txBox="1"/>
          <p:nvPr/>
        </p:nvSpPr>
        <p:spPr>
          <a:xfrm>
            <a:off x="5215980" y="2025438"/>
            <a:ext cx="185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h(t-1)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과 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x(t) 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통해 생성한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새 메모리 후보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079C54-5892-EBC5-7A24-02F4D5FE8916}"/>
              </a:ext>
            </a:extLst>
          </p:cNvPr>
          <p:cNvSpPr txBox="1"/>
          <p:nvPr/>
        </p:nvSpPr>
        <p:spPr>
          <a:xfrm>
            <a:off x="6201963" y="1243573"/>
            <a:ext cx="1232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-&gt; 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최종 메모리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AAFC65-7B6B-4E39-4BC2-1E007DB2B1C5}"/>
              </a:ext>
            </a:extLst>
          </p:cNvPr>
          <p:cNvSpPr txBox="1"/>
          <p:nvPr/>
        </p:nvSpPr>
        <p:spPr>
          <a:xfrm>
            <a:off x="1090986" y="1055550"/>
            <a:ext cx="1481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이전 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cell state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523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LSTMs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B508785-97A4-E3E5-6018-1716DFF1F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232" y="1055550"/>
            <a:ext cx="3726415" cy="28883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1E17730-5CA7-9678-0A83-CD339265C7DE}"/>
              </a:ext>
            </a:extLst>
          </p:cNvPr>
          <p:cNvSpPr txBox="1"/>
          <p:nvPr/>
        </p:nvSpPr>
        <p:spPr>
          <a:xfrm>
            <a:off x="2932316" y="3917389"/>
            <a:ext cx="270024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Output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/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Exposure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Gate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ADC1DD-FDB3-8E05-2EF7-A63D17AF7868}"/>
              </a:ext>
            </a:extLst>
          </p:cNvPr>
          <p:cNvSpPr txBox="1"/>
          <p:nvPr/>
        </p:nvSpPr>
        <p:spPr>
          <a:xfrm>
            <a:off x="6069447" y="2370183"/>
            <a:ext cx="2564013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o(t)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반영해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c(t)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h(t)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얼마나 반영시킬지 정하는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gate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301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04122" y="1985697"/>
            <a:ext cx="6858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Neural Machine</a:t>
            </a:r>
          </a:p>
          <a:p>
            <a:r>
              <a:rPr lang="en-US" altLang="ko-KR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355705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75E800AB-ABF2-02F3-E2BC-4607D35CF742}"/>
              </a:ext>
            </a:extLst>
          </p:cNvPr>
          <p:cNvSpPr txBox="1"/>
          <p:nvPr/>
        </p:nvSpPr>
        <p:spPr>
          <a:xfrm>
            <a:off x="1408974" y="913503"/>
            <a:ext cx="6296843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스터디 현황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RNNs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Variations of RNNs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LSTMs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Neural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Machine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Translation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Machine Translation(NMT)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A31648-0D54-2437-AA1F-028D90D4C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811" y="845454"/>
            <a:ext cx="4979400" cy="3190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6CB4E1-AA56-7E18-0187-83268A78A03C}"/>
              </a:ext>
            </a:extLst>
          </p:cNvPr>
          <p:cNvSpPr txBox="1"/>
          <p:nvPr/>
        </p:nvSpPr>
        <p:spPr>
          <a:xfrm>
            <a:off x="1408975" y="3989481"/>
            <a:ext cx="73814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Encoder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단어 정보들을 학습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Decoder : Encoder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에서의 정보와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input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단어를 바탕으로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RNN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의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many-to-many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구조를 사용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174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Machine Translation(NMT)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108FD9-E6D8-6919-2950-E84B47916B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12" r="57914" b="19112"/>
          <a:stretch/>
        </p:blipFill>
        <p:spPr>
          <a:xfrm>
            <a:off x="1408975" y="1414272"/>
            <a:ext cx="3327045" cy="3174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BE7352-01FB-6F01-8C37-91283B40B982}"/>
              </a:ext>
            </a:extLst>
          </p:cNvPr>
          <p:cNvSpPr txBox="1"/>
          <p:nvPr/>
        </p:nvSpPr>
        <p:spPr>
          <a:xfrm>
            <a:off x="5256503" y="1885584"/>
            <a:ext cx="350440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Encoder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번역할 프랑스어 문장 입력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u="sng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각 단어의 </a:t>
            </a:r>
            <a:r>
              <a:rPr lang="ko-KR" altLang="en-US" sz="1600" u="sng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임베딩</a:t>
            </a:r>
            <a:r>
              <a:rPr lang="ko-KR" altLang="en-US" sz="1600" u="sng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벡터가 각 시점마다 </a:t>
            </a:r>
            <a:r>
              <a:rPr lang="ko-KR" altLang="en-US" sz="1600" u="sng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입력값으로</a:t>
            </a:r>
            <a:r>
              <a:rPr lang="ko-KR" altLang="en-US" sz="1600" u="sng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</a:t>
            </a:r>
            <a:endParaRPr lang="en-US" altLang="ko-KR" sz="1600" u="sng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701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Machine Translation(NMT)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750D8E-75A9-C8A5-5E1C-C1EE1A97FE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373" t="13244" b="31724"/>
          <a:stretch/>
        </p:blipFill>
        <p:spPr>
          <a:xfrm>
            <a:off x="1408975" y="1375519"/>
            <a:ext cx="4046049" cy="2392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EE3233-A04F-32FB-5F22-F55E78BEE23B}"/>
              </a:ext>
            </a:extLst>
          </p:cNvPr>
          <p:cNvSpPr txBox="1"/>
          <p:nvPr/>
        </p:nvSpPr>
        <p:spPr>
          <a:xfrm>
            <a:off x="5071873" y="1617642"/>
            <a:ext cx="407212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Decoder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인코더의 마지막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hidden state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넘어온 프랑스어 정보와 문장의 시작을 의미하는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start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토큰을 입력 받아 </a:t>
            </a:r>
            <a:r>
              <a:rPr lang="ko-KR" altLang="en-US" sz="1600" b="1" u="sng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다음에 나올 단어의 확률분포 </a:t>
            </a:r>
            <a:r>
              <a:rPr lang="en-US" altLang="ko-KR" sz="1600" b="1" u="sng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argmax</a:t>
            </a:r>
            <a:r>
              <a:rPr lang="ko-KR" altLang="en-US" sz="1600" b="1" u="sng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취한다</a:t>
            </a:r>
            <a:r>
              <a:rPr lang="en-US" altLang="ko-KR" sz="1600" b="1" u="sng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디코더의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출력값은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다음 </a:t>
            </a:r>
            <a:r>
              <a:rPr lang="ko-KR" altLang="en-US" sz="1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디코더의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입력값이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된다</a:t>
            </a:r>
            <a:r>
              <a:rPr lang="en-US" altLang="ko-KR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u="sng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21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Machine Translation(NMT)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3AAD51-7891-97E6-DF05-204366122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834" y="947590"/>
            <a:ext cx="3763068" cy="2714610"/>
          </a:xfrm>
          <a:prstGeom prst="rect">
            <a:avLst/>
          </a:prstGeom>
        </p:spPr>
      </p:pic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A8A05D0C-CAB2-2A81-031D-E25D5DC5733A}"/>
              </a:ext>
            </a:extLst>
          </p:cNvPr>
          <p:cNvSpPr txBox="1"/>
          <p:nvPr/>
        </p:nvSpPr>
        <p:spPr>
          <a:xfrm>
            <a:off x="1474134" y="910620"/>
            <a:ext cx="4979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Greedy Decoding</a:t>
            </a: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387A3-CEBF-0E2D-5ACB-834F0BC58CAC}"/>
              </a:ext>
            </a:extLst>
          </p:cNvPr>
          <p:cNvSpPr txBox="1"/>
          <p:nvPr/>
        </p:nvSpPr>
        <p:spPr>
          <a:xfrm>
            <a:off x="1474134" y="3906507"/>
            <a:ext cx="76698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디코더의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각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stop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argmax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취하는방법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117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Machine Translation(NMT)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A8A05D0C-CAB2-2A81-031D-E25D5DC5733A}"/>
              </a:ext>
            </a:extLst>
          </p:cNvPr>
          <p:cNvSpPr txBox="1"/>
          <p:nvPr/>
        </p:nvSpPr>
        <p:spPr>
          <a:xfrm>
            <a:off x="1474134" y="910620"/>
            <a:ext cx="4979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Greedy Decoding</a:t>
            </a: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387A3-CEBF-0E2D-5ACB-834F0BC58CAC}"/>
              </a:ext>
            </a:extLst>
          </p:cNvPr>
          <p:cNvSpPr txBox="1"/>
          <p:nvPr/>
        </p:nvSpPr>
        <p:spPr>
          <a:xfrm>
            <a:off x="1474134" y="3906507"/>
            <a:ext cx="76698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Greedy Decoding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은 한번이라도 틀린 단어로 예측한다면 되돌아갈 수 없다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67CA8-E2E5-5A66-A885-8BFB1FF16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134" y="1404035"/>
            <a:ext cx="6014598" cy="19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51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Machine Translation(NMT)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A8A05D0C-CAB2-2A81-031D-E25D5DC5733A}"/>
              </a:ext>
            </a:extLst>
          </p:cNvPr>
          <p:cNvSpPr txBox="1"/>
          <p:nvPr/>
        </p:nvSpPr>
        <p:spPr>
          <a:xfrm>
            <a:off x="1474134" y="910620"/>
            <a:ext cx="4979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Exhaustive Search Decoding</a:t>
            </a: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387A3-CEBF-0E2D-5ACB-834F0BC58CAC}"/>
              </a:ext>
            </a:extLst>
          </p:cNvPr>
          <p:cNvSpPr txBox="1"/>
          <p:nvPr/>
        </p:nvSpPr>
        <p:spPr>
          <a:xfrm>
            <a:off x="1408975" y="3364981"/>
            <a:ext cx="76698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Exhaustive Search Decoding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은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모든 경우의 수를 계산해서 그 중 최댓값을 갖는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y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찾는다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But, </a:t>
            </a:r>
            <a:r>
              <a:rPr lang="ko-KR" altLang="en-US" sz="1600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모든 경우의 수를 다 계산하기 때문에 </a:t>
            </a:r>
            <a:r>
              <a:rPr lang="ko-KR" altLang="en-US" sz="1600" dirty="0" err="1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시간복잡도가</a:t>
            </a:r>
            <a:r>
              <a:rPr lang="ko-KR" altLang="en-US" sz="1600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매우 큼</a:t>
            </a:r>
            <a:endParaRPr lang="en-US" altLang="ko-KR" sz="1600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E71B7C-E2DB-974E-40BA-BBCDE79E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348" y="1547189"/>
            <a:ext cx="6265129" cy="102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74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Machine Translation(NMT)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A8A05D0C-CAB2-2A81-031D-E25D5DC5733A}"/>
              </a:ext>
            </a:extLst>
          </p:cNvPr>
          <p:cNvSpPr txBox="1"/>
          <p:nvPr/>
        </p:nvSpPr>
        <p:spPr>
          <a:xfrm>
            <a:off x="1474134" y="910620"/>
            <a:ext cx="4979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Beam Search Decoding</a:t>
            </a: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387A3-CEBF-0E2D-5ACB-834F0BC58CAC}"/>
              </a:ext>
            </a:extLst>
          </p:cNvPr>
          <p:cNvSpPr txBox="1"/>
          <p:nvPr/>
        </p:nvSpPr>
        <p:spPr>
          <a:xfrm>
            <a:off x="1408975" y="3563216"/>
            <a:ext cx="76698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Beam Search Decoding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는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디코더의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각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step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가장 가능성이 높은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k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개의 번역을 선택하여 가지치기를 하는 방법이다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en-US" altLang="ko-KR" sz="1600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305289-DBCB-E001-DB78-5B6939B70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285" y="1348560"/>
            <a:ext cx="4306075" cy="22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72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Machine Translation(NMT)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6A700F94-AF6C-A633-8B2E-8C45B5C84676}"/>
              </a:ext>
            </a:extLst>
          </p:cNvPr>
          <p:cNvSpPr txBox="1"/>
          <p:nvPr/>
        </p:nvSpPr>
        <p:spPr>
          <a:xfrm>
            <a:off x="1474134" y="910620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Problem?</a:t>
            </a:r>
            <a:endParaRPr sz="2000" dirty="0">
              <a:solidFill>
                <a:srgbClr val="FF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E5D082-585D-CABF-8782-93D9D147C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553" y="910620"/>
            <a:ext cx="5110796" cy="26244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7BD572-0FAA-97AD-0BF6-2F767FEEA74F}"/>
              </a:ext>
            </a:extLst>
          </p:cNvPr>
          <p:cNvSpPr txBox="1"/>
          <p:nvPr/>
        </p:nvSpPr>
        <p:spPr>
          <a:xfrm>
            <a:off x="1408975" y="3563216"/>
            <a:ext cx="7669866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NMT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인코더의 마지막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hidden state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번역하고자 하는 문장의 모든 정보가 담겨 있어야 하기 때문에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너무 많은 압력이 가해지게 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즉 문장의 정보가 마지막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hidden state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다 인코딩 되어 버려 정보가 쏠리는 </a:t>
            </a:r>
            <a:r>
              <a:rPr lang="ko-KR" altLang="en-US" sz="16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정보병목현상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발생한다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637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2173727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Attention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7BD572-0FAA-97AD-0BF6-2F767FEEA74F}"/>
              </a:ext>
            </a:extLst>
          </p:cNvPr>
          <p:cNvSpPr txBox="1"/>
          <p:nvPr/>
        </p:nvSpPr>
        <p:spPr>
          <a:xfrm>
            <a:off x="1408975" y="3563216"/>
            <a:ext cx="7669866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ttention score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ko-KR" altLang="en-US" sz="16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디코더와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각 인코더를 </a:t>
            </a:r>
            <a:r>
              <a:rPr lang="ko-KR" altLang="en-US" sz="16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내적하여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스칼라 값을 구하면 그것이 바로 각각의 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attention score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attention score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현재 시점의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디코더의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정보와 인코더의 매 시점의 정보간 유사도를 의미한다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70F63F-E696-9AB6-3B50-04FAE5AA9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363" y="728369"/>
            <a:ext cx="5255861" cy="277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81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스터디 현황</a:t>
            </a:r>
            <a:endParaRPr lang="en-US" altLang="ko-KR" sz="4800" b="1" dirty="0">
              <a:solidFill>
                <a:srgbClr val="19264B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838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Attention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7BD572-0FAA-97AD-0BF6-2F767FEEA74F}"/>
              </a:ext>
            </a:extLst>
          </p:cNvPr>
          <p:cNvSpPr txBox="1"/>
          <p:nvPr/>
        </p:nvSpPr>
        <p:spPr>
          <a:xfrm>
            <a:off x="1408975" y="3563216"/>
            <a:ext cx="7669866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ttention distribution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attention score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6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softmax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함수에 통과시켜 생성된 확률 분포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위의 예시에서는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가장 분포가 집중되었으므로 가장 먼저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생성한다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05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A1A377-98A9-03F3-3E13-BA4A7B8C3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625" y="655870"/>
            <a:ext cx="4532453" cy="278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07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Attention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7BD572-0FAA-97AD-0BF6-2F767FEEA74F}"/>
              </a:ext>
            </a:extLst>
          </p:cNvPr>
          <p:cNvSpPr txBox="1"/>
          <p:nvPr/>
        </p:nvSpPr>
        <p:spPr>
          <a:xfrm>
            <a:off x="1408975" y="3563216"/>
            <a:ext cx="7669866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ttention output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attention distribution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가중치로 하여 인코더의 각 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hidden state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6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가중합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것이다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attention output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높은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attention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가진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hidden state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정보를 포함하고 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5019A6-C5D7-EA76-CE3A-E1ABCD926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395" y="741225"/>
            <a:ext cx="4503825" cy="280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21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Attention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7BD572-0FAA-97AD-0BF6-2F767FEEA74F}"/>
              </a:ext>
            </a:extLst>
          </p:cNvPr>
          <p:cNvSpPr txBox="1"/>
          <p:nvPr/>
        </p:nvSpPr>
        <p:spPr>
          <a:xfrm>
            <a:off x="1408975" y="3563216"/>
            <a:ext cx="7669866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ttention output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ko-KR" altLang="en-US" sz="16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디코더의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hidden state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결합하여</a:t>
            </a:r>
            <a:r>
              <a:rPr lang="en-US" altLang="ko-KR" sz="1600" b="1" i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^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산출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그리고 각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디코더에서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위의 과정을 반복한다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05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55215-29C6-22D8-49D4-B2567B5D7F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4"/>
          <a:stretch/>
        </p:blipFill>
        <p:spPr>
          <a:xfrm>
            <a:off x="2987040" y="573334"/>
            <a:ext cx="4571766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44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Attention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FF231DF0-B3F0-BDE1-EE98-9C1EDC21A5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2363" y="1838161"/>
            <a:ext cx="3588327" cy="35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B30230-DE6F-BFBF-D879-4D18C9CCCE61}"/>
              </a:ext>
            </a:extLst>
          </p:cNvPr>
          <p:cNvSpPr txBox="1"/>
          <p:nvPr/>
        </p:nvSpPr>
        <p:spPr>
          <a:xfrm>
            <a:off x="1719073" y="1055550"/>
            <a:ext cx="7083551" cy="374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NMT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성능을 비약적으로 향상시켰다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병목현상을 해결했다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seq2seq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에선 인코더의 정보가 마지막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hidden state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집중되어 제대로 전달되지 못하는 병목현상이 발생했지만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attention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ko-KR" altLang="en-US" sz="16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디코더가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직접 인코더의 모든 시점에서 정보를 가져오게 함으로써 이를 해결했다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vanishing gradient problem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완화했다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attention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디코더와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인코더를 직접 연결한 구조이다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이는 </a:t>
            </a:r>
            <a:r>
              <a:rPr lang="ko-KR" altLang="en-US" sz="16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그래디언트가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인코더의 마지막 시점과 </a:t>
            </a:r>
            <a:r>
              <a:rPr lang="ko-KR" altLang="en-US" sz="16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디코더의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첫 시점의 연결 뿐 아니라 인코더와 </a:t>
            </a:r>
            <a:r>
              <a:rPr lang="ko-KR" altLang="en-US" sz="16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디코더의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각 시점으로 직접 흘러가도록 만들어 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vanishing gradient problem</a:t>
            </a:r>
            <a:r>
              <a:rPr lang="ko-KR" altLang="en-US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완화했다</a:t>
            </a:r>
            <a:r>
              <a:rPr lang="en-US" altLang="ko-KR" sz="16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871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599E3-346C-D376-3BEA-AAB1CAD0C1E8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감사합니다</a:t>
            </a:r>
            <a:r>
              <a:rPr lang="en-US" altLang="ko-KR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0310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스터디 현황</a:t>
            </a:r>
            <a:endParaRPr lang="en-US" altLang="ko-KR" sz="2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3" name="Google Shape;67;p14">
            <a:extLst>
              <a:ext uri="{FF2B5EF4-FFF2-40B4-BE49-F238E27FC236}">
                <a16:creationId xmlns:a16="http://schemas.microsoft.com/office/drawing/2014/main" id="{C6DBC334-8495-D7F6-F434-DCE3512CAEF7}"/>
              </a:ext>
            </a:extLst>
          </p:cNvPr>
          <p:cNvSpPr txBox="1"/>
          <p:nvPr/>
        </p:nvSpPr>
        <p:spPr>
          <a:xfrm>
            <a:off x="5179219" y="912606"/>
            <a:ext cx="4013816" cy="467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10. Transformers and Pretraining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11. Question Answering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12. Natural Language Generation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13. Coreference Resolution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14. T5 and Large Language Models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15. Add Knowledge to Language Models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16. Social &amp; Ethical Considerations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17. Model Analysis and Explanation</a:t>
            </a:r>
          </a:p>
          <a:p>
            <a:pPr algn="l">
              <a:lnSpc>
                <a:spcPct val="200000"/>
              </a:lnSpc>
            </a:pPr>
            <a:r>
              <a:rPr lang="en" altLang="ko-Kore-KR" u="none" strike="noStrike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18. Future of NLP + Deep Learning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C73B7C-7B26-0360-305D-4960795D51E2}"/>
              </a:ext>
            </a:extLst>
          </p:cNvPr>
          <p:cNvGrpSpPr/>
          <p:nvPr/>
        </p:nvGrpSpPr>
        <p:grpSpPr>
          <a:xfrm>
            <a:off x="1274435" y="621294"/>
            <a:ext cx="4013834" cy="4493508"/>
            <a:chOff x="1274435" y="621294"/>
            <a:chExt cx="4013834" cy="4493508"/>
          </a:xfrm>
        </p:grpSpPr>
        <p:sp>
          <p:nvSpPr>
            <p:cNvPr id="2" name="Google Shape;67;p14">
              <a:extLst>
                <a:ext uri="{FF2B5EF4-FFF2-40B4-BE49-F238E27FC236}">
                  <a16:creationId xmlns:a16="http://schemas.microsoft.com/office/drawing/2014/main" id="{9EB5C7E8-B2DD-CB02-AD02-F88E738AA667}"/>
                </a:ext>
              </a:extLst>
            </p:cNvPr>
            <p:cNvSpPr txBox="1"/>
            <p:nvPr/>
          </p:nvSpPr>
          <p:spPr>
            <a:xfrm>
              <a:off x="1274453" y="621294"/>
              <a:ext cx="4013816" cy="4493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intro &amp; Word Vectors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Neural Classifiers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Backprop and Neural Networks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Syntactic Structure and Dependency Parsing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Recurrent Neural networks (RNNs)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Simple and LSTM RNNs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Translation, Seq2Seq, Attention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sng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Final Projects; Practical Tips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" altLang="ko-Kore-KR" u="none" strike="noStrike" dirty="0">
                  <a:solidFill>
                    <a:srgbClr val="000000"/>
                  </a:solidFill>
                  <a:effectLst/>
                  <a:latin typeface="NanumGothic" pitchFamily="2" charset="-127"/>
                  <a:ea typeface="NanumGothic" pitchFamily="2" charset="-127"/>
                </a:rPr>
                <a:t>Self-Attention and Transformers</a:t>
              </a:r>
            </a:p>
            <a:p>
              <a:pPr algn="l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Transformers and Pretraining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EBC29FC-5D5A-C6F5-EA86-669870A7F441}"/>
                </a:ext>
              </a:extLst>
            </p:cNvPr>
            <p:cNvSpPr/>
            <p:nvPr/>
          </p:nvSpPr>
          <p:spPr>
            <a:xfrm>
              <a:off x="1274435" y="2944390"/>
              <a:ext cx="3904766" cy="7529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BB37988-4F7F-7E9C-B128-F6DE071F8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83" y="1149911"/>
            <a:ext cx="3837244" cy="36867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88AE965-FB2D-FC4E-B9ED-EBF4660B01E0}"/>
              </a:ext>
            </a:extLst>
          </p:cNvPr>
          <p:cNvSpPr/>
          <p:nvPr/>
        </p:nvSpPr>
        <p:spPr>
          <a:xfrm>
            <a:off x="5306903" y="3019896"/>
            <a:ext cx="3619114" cy="215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969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RNNs</a:t>
            </a:r>
          </a:p>
        </p:txBody>
      </p:sp>
    </p:spTree>
    <p:extLst>
      <p:ext uri="{BB962C8B-B14F-4D97-AF65-F5344CB8AC3E}">
        <p14:creationId xmlns:p14="http://schemas.microsoft.com/office/powerpoint/2010/main" val="1185303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44D412-79B3-3F0B-5D8F-975FA2BC65AD}"/>
              </a:ext>
            </a:extLst>
          </p:cNvPr>
          <p:cNvSpPr txBox="1"/>
          <p:nvPr/>
        </p:nvSpPr>
        <p:spPr>
          <a:xfrm>
            <a:off x="1713181" y="1081793"/>
            <a:ext cx="5554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RNNs (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순환신경망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; Recurrent Neural Networks)</a:t>
            </a:r>
            <a:b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800" dirty="0">
                <a:solidFill>
                  <a:srgbClr val="11111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sequence</a:t>
            </a:r>
            <a:r>
              <a:rPr lang="ko-KR" altLang="en-US" sz="1800" b="0" i="0" dirty="0">
                <a:solidFill>
                  <a:srgbClr val="11111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b="0" i="0" dirty="0">
                <a:solidFill>
                  <a:srgbClr val="11111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data</a:t>
            </a:r>
            <a:r>
              <a:rPr lang="ko-KR" altLang="en-US" sz="1800" b="0" i="0" dirty="0">
                <a:solidFill>
                  <a:srgbClr val="11111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를 모델링 하기 위해 등장</a:t>
            </a:r>
            <a:endParaRPr lang="ko-KR" altLang="en-US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9F617-B9E7-BE09-86DC-1EEA2C223E84}"/>
              </a:ext>
            </a:extLst>
          </p:cNvPr>
          <p:cNvSpPr txBox="1"/>
          <p:nvPr/>
        </p:nvSpPr>
        <p:spPr>
          <a:xfrm>
            <a:off x="1713180" y="1970486"/>
            <a:ext cx="4065563" cy="232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Sequence data?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음악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동영상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생체 정보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소스 코드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주가 차트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…</a:t>
            </a:r>
          </a:p>
        </p:txBody>
      </p:sp>
      <p:pic>
        <p:nvPicPr>
          <p:cNvPr id="9" name="Picture 2" descr="create sequence in mysql">
            <a:extLst>
              <a:ext uri="{FF2B5EF4-FFF2-40B4-BE49-F238E27FC236}">
                <a16:creationId xmlns:a16="http://schemas.microsoft.com/office/drawing/2014/main" id="{5CFC017D-A5A3-B82E-422D-761E158B5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727" y="2088738"/>
            <a:ext cx="4144192" cy="23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A59F6-5C17-A93B-01FD-6D8AD81999F9}"/>
              </a:ext>
            </a:extLst>
          </p:cNvPr>
          <p:cNvSpPr txBox="1"/>
          <p:nvPr/>
        </p:nvSpPr>
        <p:spPr>
          <a:xfrm>
            <a:off x="1494106" y="1086479"/>
            <a:ext cx="463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Q. The students opened their (             )?</a:t>
            </a:r>
            <a:endParaRPr lang="ko-KR" altLang="en-US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B755DA-B261-CF80-A782-D28122189FDE}"/>
              </a:ext>
            </a:extLst>
          </p:cNvPr>
          <p:cNvSpPr txBox="1"/>
          <p:nvPr/>
        </p:nvSpPr>
        <p:spPr>
          <a:xfrm>
            <a:off x="1837006" y="1583037"/>
            <a:ext cx="217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→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sliding window</a:t>
            </a:r>
            <a:endParaRPr lang="ko-KR" altLang="en-US" sz="18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6974F-6646-7D24-43A0-EF7DE43BE795}"/>
              </a:ext>
            </a:extLst>
          </p:cNvPr>
          <p:cNvSpPr txBox="1"/>
          <p:nvPr/>
        </p:nvSpPr>
        <p:spPr>
          <a:xfrm>
            <a:off x="1494105" y="2581904"/>
            <a:ext cx="601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The students opened their (             ). Today, teacher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…  </a:t>
            </a:r>
            <a:endParaRPr lang="ko-KR" altLang="en-US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D929B76-65DB-9776-502A-FC0A0A377EF6}"/>
              </a:ext>
            </a:extLst>
          </p:cNvPr>
          <p:cNvGrpSpPr/>
          <p:nvPr/>
        </p:nvGrpSpPr>
        <p:grpSpPr>
          <a:xfrm>
            <a:off x="1541720" y="2545062"/>
            <a:ext cx="3963730" cy="400050"/>
            <a:chOff x="1962150" y="3200400"/>
            <a:chExt cx="3448050" cy="40005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1C8DA53-75D2-F5F3-D6CC-742D3933A9AD}"/>
                </a:ext>
              </a:extLst>
            </p:cNvPr>
            <p:cNvCxnSpPr>
              <a:cxnSpLocks/>
            </p:cNvCxnSpPr>
            <p:nvPr/>
          </p:nvCxnSpPr>
          <p:spPr>
            <a:xfrm>
              <a:off x="1962150" y="3581400"/>
              <a:ext cx="34480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0C33A13-FA10-84A5-4290-EEC21E1AC7E1}"/>
                </a:ext>
              </a:extLst>
            </p:cNvPr>
            <p:cNvCxnSpPr/>
            <p:nvPr/>
          </p:nvCxnSpPr>
          <p:spPr>
            <a:xfrm>
              <a:off x="1971675" y="3200400"/>
              <a:ext cx="0" cy="4000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466E11F-E87B-01BB-66D4-3BDAF370479B}"/>
                </a:ext>
              </a:extLst>
            </p:cNvPr>
            <p:cNvCxnSpPr/>
            <p:nvPr/>
          </p:nvCxnSpPr>
          <p:spPr>
            <a:xfrm>
              <a:off x="5410200" y="3200400"/>
              <a:ext cx="0" cy="4000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AD1C510-B9C0-6FB0-9BA2-8E33F08AF7DE}"/>
              </a:ext>
            </a:extLst>
          </p:cNvPr>
          <p:cNvGrpSpPr/>
          <p:nvPr/>
        </p:nvGrpSpPr>
        <p:grpSpPr>
          <a:xfrm>
            <a:off x="2002289" y="3014460"/>
            <a:ext cx="4186896" cy="400050"/>
            <a:chOff x="1962150" y="3200400"/>
            <a:chExt cx="3448050" cy="40005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0A91901-67A5-13B0-4894-B903E81EABEB}"/>
                </a:ext>
              </a:extLst>
            </p:cNvPr>
            <p:cNvCxnSpPr>
              <a:cxnSpLocks/>
            </p:cNvCxnSpPr>
            <p:nvPr/>
          </p:nvCxnSpPr>
          <p:spPr>
            <a:xfrm>
              <a:off x="1962150" y="3581400"/>
              <a:ext cx="34480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7083364-1FD0-0F8F-0C1C-029CEE0787F9}"/>
                </a:ext>
              </a:extLst>
            </p:cNvPr>
            <p:cNvCxnSpPr/>
            <p:nvPr/>
          </p:nvCxnSpPr>
          <p:spPr>
            <a:xfrm>
              <a:off x="1971675" y="3200400"/>
              <a:ext cx="0" cy="4000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5F87EF0-91E1-AB32-4502-7FFC60DE5D2D}"/>
                </a:ext>
              </a:extLst>
            </p:cNvPr>
            <p:cNvCxnSpPr/>
            <p:nvPr/>
          </p:nvCxnSpPr>
          <p:spPr>
            <a:xfrm>
              <a:off x="5410200" y="3200400"/>
              <a:ext cx="0" cy="4000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54706C-72BC-46B7-771C-C8586111247C}"/>
              </a:ext>
            </a:extLst>
          </p:cNvPr>
          <p:cNvGrpSpPr/>
          <p:nvPr/>
        </p:nvGrpSpPr>
        <p:grpSpPr>
          <a:xfrm>
            <a:off x="2956853" y="3437692"/>
            <a:ext cx="4186896" cy="400050"/>
            <a:chOff x="1962150" y="3200400"/>
            <a:chExt cx="3448050" cy="40005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442FB6D-C596-17D3-EB88-9DFA11490AF9}"/>
                </a:ext>
              </a:extLst>
            </p:cNvPr>
            <p:cNvCxnSpPr>
              <a:cxnSpLocks/>
            </p:cNvCxnSpPr>
            <p:nvPr/>
          </p:nvCxnSpPr>
          <p:spPr>
            <a:xfrm>
              <a:off x="1962150" y="3581400"/>
              <a:ext cx="34480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0E436DD-45D8-8ECF-0247-DB73A622EF44}"/>
                </a:ext>
              </a:extLst>
            </p:cNvPr>
            <p:cNvCxnSpPr/>
            <p:nvPr/>
          </p:nvCxnSpPr>
          <p:spPr>
            <a:xfrm>
              <a:off x="1971675" y="3200400"/>
              <a:ext cx="0" cy="4000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002E933-30EA-74CC-8032-A1DB8EC2C92C}"/>
                </a:ext>
              </a:extLst>
            </p:cNvPr>
            <p:cNvCxnSpPr/>
            <p:nvPr/>
          </p:nvCxnSpPr>
          <p:spPr>
            <a:xfrm>
              <a:off x="5410200" y="3200400"/>
              <a:ext cx="0" cy="4000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C2BE536-287B-74A9-4D60-13494FE624E4}"/>
              </a:ext>
            </a:extLst>
          </p:cNvPr>
          <p:cNvGrpSpPr/>
          <p:nvPr/>
        </p:nvGrpSpPr>
        <p:grpSpPr>
          <a:xfrm>
            <a:off x="3818865" y="3869718"/>
            <a:ext cx="4186896" cy="400050"/>
            <a:chOff x="1962150" y="3200400"/>
            <a:chExt cx="3448050" cy="400050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2AC1B54-69C6-5EDE-6090-BE11747ECD17}"/>
                </a:ext>
              </a:extLst>
            </p:cNvPr>
            <p:cNvCxnSpPr>
              <a:cxnSpLocks/>
            </p:cNvCxnSpPr>
            <p:nvPr/>
          </p:nvCxnSpPr>
          <p:spPr>
            <a:xfrm>
              <a:off x="1962150" y="3581400"/>
              <a:ext cx="34480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D397B51-9AA2-7F76-279A-D9DB84E2673A}"/>
                </a:ext>
              </a:extLst>
            </p:cNvPr>
            <p:cNvCxnSpPr/>
            <p:nvPr/>
          </p:nvCxnSpPr>
          <p:spPr>
            <a:xfrm>
              <a:off x="1971675" y="3200400"/>
              <a:ext cx="0" cy="4000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E149A9C-1DB6-2ADA-092F-34842A07FBD6}"/>
                </a:ext>
              </a:extLst>
            </p:cNvPr>
            <p:cNvCxnSpPr/>
            <p:nvPr/>
          </p:nvCxnSpPr>
          <p:spPr>
            <a:xfrm>
              <a:off x="5410200" y="3200400"/>
              <a:ext cx="0" cy="4000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88F752-A927-ABF4-F56D-691F631AFC6F}"/>
              </a:ext>
            </a:extLst>
          </p:cNvPr>
          <p:cNvSpPr txBox="1"/>
          <p:nvPr/>
        </p:nvSpPr>
        <p:spPr>
          <a:xfrm>
            <a:off x="1494106" y="3010425"/>
            <a:ext cx="601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The students opened their (             ). Today, teacher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…  </a:t>
            </a:r>
            <a:endParaRPr lang="ko-KR" altLang="en-US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C9F65-E293-04F7-7AD6-CE3A82072BD2}"/>
              </a:ext>
            </a:extLst>
          </p:cNvPr>
          <p:cNvSpPr txBox="1"/>
          <p:nvPr/>
        </p:nvSpPr>
        <p:spPr>
          <a:xfrm>
            <a:off x="1494105" y="3438946"/>
            <a:ext cx="601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The students opened their (             ). Today, teacher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…  </a:t>
            </a:r>
            <a:endParaRPr lang="ko-KR" altLang="en-US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10EBFD-7487-C068-6EB8-9E1F10E10C88}"/>
              </a:ext>
            </a:extLst>
          </p:cNvPr>
          <p:cNvSpPr txBox="1"/>
          <p:nvPr/>
        </p:nvSpPr>
        <p:spPr>
          <a:xfrm>
            <a:off x="1494105" y="3865841"/>
            <a:ext cx="601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The students opened their (             ). Today, teacher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…  </a:t>
            </a:r>
            <a:endParaRPr lang="ko-KR" altLang="en-US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E578C3-F5F1-0404-BBCD-3DE00A1BD72A}"/>
              </a:ext>
            </a:extLst>
          </p:cNvPr>
          <p:cNvSpPr txBox="1"/>
          <p:nvPr/>
        </p:nvSpPr>
        <p:spPr>
          <a:xfrm>
            <a:off x="6388374" y="1055550"/>
            <a:ext cx="235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Window 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크기 제약</a:t>
            </a:r>
            <a:endParaRPr lang="en-US" altLang="ko-KR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Longer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input 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대처</a:t>
            </a:r>
          </a:p>
        </p:txBody>
      </p:sp>
    </p:spTree>
    <p:extLst>
      <p:ext uri="{BB962C8B-B14F-4D97-AF65-F5344CB8AC3E}">
        <p14:creationId xmlns:p14="http://schemas.microsoft.com/office/powerpoint/2010/main" val="1705081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3D66C-105B-7F74-221D-8450817B02CE}"/>
              </a:ext>
            </a:extLst>
          </p:cNvPr>
          <p:cNvGrpSpPr/>
          <p:nvPr/>
        </p:nvGrpSpPr>
        <p:grpSpPr>
          <a:xfrm>
            <a:off x="4260206" y="441519"/>
            <a:ext cx="4483744" cy="4260461"/>
            <a:chOff x="1713181" y="1714158"/>
            <a:chExt cx="3189263" cy="30272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839AEE-0101-5BED-6D9E-737893EC3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3006" y="1714158"/>
              <a:ext cx="3109438" cy="30272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418C61-214D-A67E-E3E9-27D3EED156E2}"/>
                </a:ext>
              </a:extLst>
            </p:cNvPr>
            <p:cNvSpPr txBox="1"/>
            <p:nvPr/>
          </p:nvSpPr>
          <p:spPr>
            <a:xfrm>
              <a:off x="1713181" y="1741569"/>
              <a:ext cx="11811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A59F6-5C17-A93B-01FD-6D8AD81999F9}"/>
              </a:ext>
            </a:extLst>
          </p:cNvPr>
          <p:cNvSpPr txBox="1"/>
          <p:nvPr/>
        </p:nvSpPr>
        <p:spPr>
          <a:xfrm>
            <a:off x="1494106" y="1086479"/>
            <a:ext cx="463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Q. The students opened their (             )?</a:t>
            </a:r>
            <a:endParaRPr lang="ko-KR" altLang="en-US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62960B-368F-AB79-0E84-99529E35AD80}"/>
              </a:ext>
            </a:extLst>
          </p:cNvPr>
          <p:cNvSpPr txBox="1"/>
          <p:nvPr/>
        </p:nvSpPr>
        <p:spPr>
          <a:xfrm>
            <a:off x="1837006" y="1583037"/>
            <a:ext cx="217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→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RNNs</a:t>
            </a:r>
            <a:endParaRPr lang="ko-KR" altLang="en-US" sz="18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7852F-C18A-1971-EFFD-7176F4CEAE6D}"/>
              </a:ext>
            </a:extLst>
          </p:cNvPr>
          <p:cNvSpPr txBox="1"/>
          <p:nvPr/>
        </p:nvSpPr>
        <p:spPr>
          <a:xfrm>
            <a:off x="1740469" y="2571749"/>
            <a:ext cx="2716713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“stores the information of the before states”</a:t>
            </a:r>
            <a:endParaRPr lang="ko-KR" altLang="en-US" sz="1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65059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951</Words>
  <Application>Microsoft Office PowerPoint</Application>
  <PresentationFormat>화면 슬라이드 쇼(16:9)</PresentationFormat>
  <Paragraphs>196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NanumGothic ExtraBold</vt:lpstr>
      <vt:lpstr>NanumGothic</vt:lpstr>
      <vt:lpstr>NanumGothic</vt:lpstr>
      <vt:lpstr>나눔고딕OTF</vt:lpstr>
      <vt:lpstr>Arial</vt:lpstr>
      <vt:lpstr>Cambria Math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최동욱</dc:creator>
  <cp:lastModifiedBy>최동욱</cp:lastModifiedBy>
  <cp:revision>7</cp:revision>
  <dcterms:modified xsi:type="dcterms:W3CDTF">2023-05-01T13:57:13Z</dcterms:modified>
</cp:coreProperties>
</file>